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5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5" autoAdjust="0"/>
    <p:restoredTop sz="94660"/>
  </p:normalViewPr>
  <p:slideViewPr>
    <p:cSldViewPr snapToGrid="0">
      <p:cViewPr varScale="1">
        <p:scale>
          <a:sx n="73" d="100"/>
          <a:sy n="73" d="100"/>
        </p:scale>
        <p:origin x="1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406F-920F-4CAA-88FC-B0BF92AEF8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B71B4F-9978-4088-A6DB-C1A2E0DF8B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503FF9-8D1E-4ACC-AFDE-60AEBB3F1D9C}"/>
              </a:ext>
            </a:extLst>
          </p:cNvPr>
          <p:cNvSpPr>
            <a:spLocks noGrp="1"/>
          </p:cNvSpPr>
          <p:nvPr>
            <p:ph type="dt" sz="half" idx="10"/>
          </p:nvPr>
        </p:nvSpPr>
        <p:spPr/>
        <p:txBody>
          <a:bodyPr/>
          <a:lstStyle/>
          <a:p>
            <a:fld id="{AFBD402B-A52C-463E-8ADA-CD3F13DB0A35}" type="datetimeFigureOut">
              <a:rPr lang="en-US" smtClean="0"/>
              <a:t>3/27/2019</a:t>
            </a:fld>
            <a:endParaRPr lang="en-US"/>
          </a:p>
        </p:txBody>
      </p:sp>
      <p:sp>
        <p:nvSpPr>
          <p:cNvPr id="5" name="Footer Placeholder 4">
            <a:extLst>
              <a:ext uri="{FF2B5EF4-FFF2-40B4-BE49-F238E27FC236}">
                <a16:creationId xmlns:a16="http://schemas.microsoft.com/office/drawing/2014/main" id="{3A2E9EC5-E930-4BCA-A58A-3742FC2DC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1F48C-954B-4972-A51E-682BFC7E9A94}"/>
              </a:ext>
            </a:extLst>
          </p:cNvPr>
          <p:cNvSpPr>
            <a:spLocks noGrp="1"/>
          </p:cNvSpPr>
          <p:nvPr>
            <p:ph type="sldNum" sz="quarter" idx="12"/>
          </p:nvPr>
        </p:nvSpPr>
        <p:spPr/>
        <p:txBody>
          <a:bodyPr/>
          <a:lstStyle/>
          <a:p>
            <a:fld id="{02FF03CD-C1F0-4828-A00F-D8C5AF4F49AE}" type="slidenum">
              <a:rPr lang="en-US" smtClean="0"/>
              <a:t>‹#›</a:t>
            </a:fld>
            <a:endParaRPr lang="en-US"/>
          </a:p>
        </p:txBody>
      </p:sp>
    </p:spTree>
    <p:extLst>
      <p:ext uri="{BB962C8B-B14F-4D97-AF65-F5344CB8AC3E}">
        <p14:creationId xmlns:p14="http://schemas.microsoft.com/office/powerpoint/2010/main" val="3227701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CD2A-A98B-48F2-A1B9-2FD1D05A84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65EEA1-7BCC-4A8A-BD7F-A05E0C7D11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9930FC-AF1F-4CF0-81D2-9A7D2647EF67}"/>
              </a:ext>
            </a:extLst>
          </p:cNvPr>
          <p:cNvSpPr>
            <a:spLocks noGrp="1"/>
          </p:cNvSpPr>
          <p:nvPr>
            <p:ph type="dt" sz="half" idx="10"/>
          </p:nvPr>
        </p:nvSpPr>
        <p:spPr/>
        <p:txBody>
          <a:bodyPr/>
          <a:lstStyle/>
          <a:p>
            <a:fld id="{AFBD402B-A52C-463E-8ADA-CD3F13DB0A35}" type="datetimeFigureOut">
              <a:rPr lang="en-US" smtClean="0"/>
              <a:t>3/27/2019</a:t>
            </a:fld>
            <a:endParaRPr lang="en-US"/>
          </a:p>
        </p:txBody>
      </p:sp>
      <p:sp>
        <p:nvSpPr>
          <p:cNvPr id="5" name="Footer Placeholder 4">
            <a:extLst>
              <a:ext uri="{FF2B5EF4-FFF2-40B4-BE49-F238E27FC236}">
                <a16:creationId xmlns:a16="http://schemas.microsoft.com/office/drawing/2014/main" id="{333BD0C8-3B2A-4245-98A4-9694982BC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DEF357-FA3C-4947-B1D6-7E1950970D08}"/>
              </a:ext>
            </a:extLst>
          </p:cNvPr>
          <p:cNvSpPr>
            <a:spLocks noGrp="1"/>
          </p:cNvSpPr>
          <p:nvPr>
            <p:ph type="sldNum" sz="quarter" idx="12"/>
          </p:nvPr>
        </p:nvSpPr>
        <p:spPr/>
        <p:txBody>
          <a:bodyPr/>
          <a:lstStyle/>
          <a:p>
            <a:fld id="{02FF03CD-C1F0-4828-A00F-D8C5AF4F49AE}" type="slidenum">
              <a:rPr lang="en-US" smtClean="0"/>
              <a:t>‹#›</a:t>
            </a:fld>
            <a:endParaRPr lang="en-US"/>
          </a:p>
        </p:txBody>
      </p:sp>
    </p:spTree>
    <p:extLst>
      <p:ext uri="{BB962C8B-B14F-4D97-AF65-F5344CB8AC3E}">
        <p14:creationId xmlns:p14="http://schemas.microsoft.com/office/powerpoint/2010/main" val="224233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3E594D-D967-46C6-8537-8C2447BDB9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9CCAA8-7B6E-4611-8D01-0F623BCAFD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EDAC37-930F-4DD7-A3E4-86A4065FEA9B}"/>
              </a:ext>
            </a:extLst>
          </p:cNvPr>
          <p:cNvSpPr>
            <a:spLocks noGrp="1"/>
          </p:cNvSpPr>
          <p:nvPr>
            <p:ph type="dt" sz="half" idx="10"/>
          </p:nvPr>
        </p:nvSpPr>
        <p:spPr/>
        <p:txBody>
          <a:bodyPr/>
          <a:lstStyle/>
          <a:p>
            <a:fld id="{AFBD402B-A52C-463E-8ADA-CD3F13DB0A35}" type="datetimeFigureOut">
              <a:rPr lang="en-US" smtClean="0"/>
              <a:t>3/27/2019</a:t>
            </a:fld>
            <a:endParaRPr lang="en-US"/>
          </a:p>
        </p:txBody>
      </p:sp>
      <p:sp>
        <p:nvSpPr>
          <p:cNvPr id="5" name="Footer Placeholder 4">
            <a:extLst>
              <a:ext uri="{FF2B5EF4-FFF2-40B4-BE49-F238E27FC236}">
                <a16:creationId xmlns:a16="http://schemas.microsoft.com/office/drawing/2014/main" id="{998D254A-9869-478F-A38B-D7959FB88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A3E93-8580-48F5-8676-515B22E4B7A1}"/>
              </a:ext>
            </a:extLst>
          </p:cNvPr>
          <p:cNvSpPr>
            <a:spLocks noGrp="1"/>
          </p:cNvSpPr>
          <p:nvPr>
            <p:ph type="sldNum" sz="quarter" idx="12"/>
          </p:nvPr>
        </p:nvSpPr>
        <p:spPr/>
        <p:txBody>
          <a:bodyPr/>
          <a:lstStyle/>
          <a:p>
            <a:fld id="{02FF03CD-C1F0-4828-A00F-D8C5AF4F49AE}" type="slidenum">
              <a:rPr lang="en-US" smtClean="0"/>
              <a:t>‹#›</a:t>
            </a:fld>
            <a:endParaRPr lang="en-US"/>
          </a:p>
        </p:txBody>
      </p:sp>
    </p:spTree>
    <p:extLst>
      <p:ext uri="{BB962C8B-B14F-4D97-AF65-F5344CB8AC3E}">
        <p14:creationId xmlns:p14="http://schemas.microsoft.com/office/powerpoint/2010/main" val="328747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D870-DD69-4710-8A15-2864976D99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AF8ABA-E470-4ECD-B1E4-F396A6949F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85B9D-66A7-4B7E-A74E-0BF1FF99FE9E}"/>
              </a:ext>
            </a:extLst>
          </p:cNvPr>
          <p:cNvSpPr>
            <a:spLocks noGrp="1"/>
          </p:cNvSpPr>
          <p:nvPr>
            <p:ph type="dt" sz="half" idx="10"/>
          </p:nvPr>
        </p:nvSpPr>
        <p:spPr/>
        <p:txBody>
          <a:bodyPr/>
          <a:lstStyle/>
          <a:p>
            <a:fld id="{AFBD402B-A52C-463E-8ADA-CD3F13DB0A35}" type="datetimeFigureOut">
              <a:rPr lang="en-US" smtClean="0"/>
              <a:t>3/27/2019</a:t>
            </a:fld>
            <a:endParaRPr lang="en-US"/>
          </a:p>
        </p:txBody>
      </p:sp>
      <p:sp>
        <p:nvSpPr>
          <p:cNvPr id="5" name="Footer Placeholder 4">
            <a:extLst>
              <a:ext uri="{FF2B5EF4-FFF2-40B4-BE49-F238E27FC236}">
                <a16:creationId xmlns:a16="http://schemas.microsoft.com/office/drawing/2014/main" id="{F79567AC-737C-48B8-B293-3DC51DDBA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0CCEF-804F-48AE-B7FD-EA91356AE660}"/>
              </a:ext>
            </a:extLst>
          </p:cNvPr>
          <p:cNvSpPr>
            <a:spLocks noGrp="1"/>
          </p:cNvSpPr>
          <p:nvPr>
            <p:ph type="sldNum" sz="quarter" idx="12"/>
          </p:nvPr>
        </p:nvSpPr>
        <p:spPr/>
        <p:txBody>
          <a:bodyPr/>
          <a:lstStyle/>
          <a:p>
            <a:fld id="{02FF03CD-C1F0-4828-A00F-D8C5AF4F49AE}" type="slidenum">
              <a:rPr lang="en-US" smtClean="0"/>
              <a:t>‹#›</a:t>
            </a:fld>
            <a:endParaRPr lang="en-US"/>
          </a:p>
        </p:txBody>
      </p:sp>
    </p:spTree>
    <p:extLst>
      <p:ext uri="{BB962C8B-B14F-4D97-AF65-F5344CB8AC3E}">
        <p14:creationId xmlns:p14="http://schemas.microsoft.com/office/powerpoint/2010/main" val="2607745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AD88-EF15-47A8-879B-1308F53B47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DFDF25-A486-4DEB-BA6B-7572BCB250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A59570-4172-49F2-AA02-B1C1D92C5F25}"/>
              </a:ext>
            </a:extLst>
          </p:cNvPr>
          <p:cNvSpPr>
            <a:spLocks noGrp="1"/>
          </p:cNvSpPr>
          <p:nvPr>
            <p:ph type="dt" sz="half" idx="10"/>
          </p:nvPr>
        </p:nvSpPr>
        <p:spPr/>
        <p:txBody>
          <a:bodyPr/>
          <a:lstStyle/>
          <a:p>
            <a:fld id="{AFBD402B-A52C-463E-8ADA-CD3F13DB0A35}" type="datetimeFigureOut">
              <a:rPr lang="en-US" smtClean="0"/>
              <a:t>3/27/2019</a:t>
            </a:fld>
            <a:endParaRPr lang="en-US"/>
          </a:p>
        </p:txBody>
      </p:sp>
      <p:sp>
        <p:nvSpPr>
          <p:cNvPr id="5" name="Footer Placeholder 4">
            <a:extLst>
              <a:ext uri="{FF2B5EF4-FFF2-40B4-BE49-F238E27FC236}">
                <a16:creationId xmlns:a16="http://schemas.microsoft.com/office/drawing/2014/main" id="{BE68EC3D-EBEE-4A7E-B2F6-2EEE7DA671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7DF4F-A8DD-47FC-87A6-4F2A181C6A67}"/>
              </a:ext>
            </a:extLst>
          </p:cNvPr>
          <p:cNvSpPr>
            <a:spLocks noGrp="1"/>
          </p:cNvSpPr>
          <p:nvPr>
            <p:ph type="sldNum" sz="quarter" idx="12"/>
          </p:nvPr>
        </p:nvSpPr>
        <p:spPr/>
        <p:txBody>
          <a:bodyPr/>
          <a:lstStyle/>
          <a:p>
            <a:fld id="{02FF03CD-C1F0-4828-A00F-D8C5AF4F49AE}" type="slidenum">
              <a:rPr lang="en-US" smtClean="0"/>
              <a:t>‹#›</a:t>
            </a:fld>
            <a:endParaRPr lang="en-US"/>
          </a:p>
        </p:txBody>
      </p:sp>
    </p:spTree>
    <p:extLst>
      <p:ext uri="{BB962C8B-B14F-4D97-AF65-F5344CB8AC3E}">
        <p14:creationId xmlns:p14="http://schemas.microsoft.com/office/powerpoint/2010/main" val="2022697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D368-928C-4784-8C56-EBE48F6197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AA813C-4AB5-4BD5-9ACD-8B9A47F15C7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9C1430-D227-43D2-A7B2-7104C7F5D8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4A4628-772F-463C-9C35-9A948B626EA9}"/>
              </a:ext>
            </a:extLst>
          </p:cNvPr>
          <p:cNvSpPr>
            <a:spLocks noGrp="1"/>
          </p:cNvSpPr>
          <p:nvPr>
            <p:ph type="dt" sz="half" idx="10"/>
          </p:nvPr>
        </p:nvSpPr>
        <p:spPr/>
        <p:txBody>
          <a:bodyPr/>
          <a:lstStyle/>
          <a:p>
            <a:fld id="{AFBD402B-A52C-463E-8ADA-CD3F13DB0A35}" type="datetimeFigureOut">
              <a:rPr lang="en-US" smtClean="0"/>
              <a:t>3/27/2019</a:t>
            </a:fld>
            <a:endParaRPr lang="en-US"/>
          </a:p>
        </p:txBody>
      </p:sp>
      <p:sp>
        <p:nvSpPr>
          <p:cNvPr id="6" name="Footer Placeholder 5">
            <a:extLst>
              <a:ext uri="{FF2B5EF4-FFF2-40B4-BE49-F238E27FC236}">
                <a16:creationId xmlns:a16="http://schemas.microsoft.com/office/drawing/2014/main" id="{8CA21165-0B2F-40C2-99D5-275BED0F5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2387FC-9E07-4392-814F-554E168DC4C7}"/>
              </a:ext>
            </a:extLst>
          </p:cNvPr>
          <p:cNvSpPr>
            <a:spLocks noGrp="1"/>
          </p:cNvSpPr>
          <p:nvPr>
            <p:ph type="sldNum" sz="quarter" idx="12"/>
          </p:nvPr>
        </p:nvSpPr>
        <p:spPr/>
        <p:txBody>
          <a:bodyPr/>
          <a:lstStyle/>
          <a:p>
            <a:fld id="{02FF03CD-C1F0-4828-A00F-D8C5AF4F49AE}" type="slidenum">
              <a:rPr lang="en-US" smtClean="0"/>
              <a:t>‹#›</a:t>
            </a:fld>
            <a:endParaRPr lang="en-US"/>
          </a:p>
        </p:txBody>
      </p:sp>
    </p:spTree>
    <p:extLst>
      <p:ext uri="{BB962C8B-B14F-4D97-AF65-F5344CB8AC3E}">
        <p14:creationId xmlns:p14="http://schemas.microsoft.com/office/powerpoint/2010/main" val="281798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53D95-EF41-4F02-BA25-F68236CACA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E372F2-7807-4CBE-9D74-3B46B601CA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496900-99B6-4A50-A618-031FC1F7CA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33247-8EA8-4083-A0A0-A71009EFDA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3B3063-7A30-46FA-A82E-2F92B84109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628B2-FCB3-43E4-BD3D-E003B42E8196}"/>
              </a:ext>
            </a:extLst>
          </p:cNvPr>
          <p:cNvSpPr>
            <a:spLocks noGrp="1"/>
          </p:cNvSpPr>
          <p:nvPr>
            <p:ph type="dt" sz="half" idx="10"/>
          </p:nvPr>
        </p:nvSpPr>
        <p:spPr/>
        <p:txBody>
          <a:bodyPr/>
          <a:lstStyle/>
          <a:p>
            <a:fld id="{AFBD402B-A52C-463E-8ADA-CD3F13DB0A35}" type="datetimeFigureOut">
              <a:rPr lang="en-US" smtClean="0"/>
              <a:t>3/27/2019</a:t>
            </a:fld>
            <a:endParaRPr lang="en-US"/>
          </a:p>
        </p:txBody>
      </p:sp>
      <p:sp>
        <p:nvSpPr>
          <p:cNvPr id="8" name="Footer Placeholder 7">
            <a:extLst>
              <a:ext uri="{FF2B5EF4-FFF2-40B4-BE49-F238E27FC236}">
                <a16:creationId xmlns:a16="http://schemas.microsoft.com/office/drawing/2014/main" id="{F15A3B06-ED24-44F2-8211-5B62E3A980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97FA2C-6602-406D-A17C-ABF6871D1E86}"/>
              </a:ext>
            </a:extLst>
          </p:cNvPr>
          <p:cNvSpPr>
            <a:spLocks noGrp="1"/>
          </p:cNvSpPr>
          <p:nvPr>
            <p:ph type="sldNum" sz="quarter" idx="12"/>
          </p:nvPr>
        </p:nvSpPr>
        <p:spPr/>
        <p:txBody>
          <a:bodyPr/>
          <a:lstStyle/>
          <a:p>
            <a:fld id="{02FF03CD-C1F0-4828-A00F-D8C5AF4F49AE}" type="slidenum">
              <a:rPr lang="en-US" smtClean="0"/>
              <a:t>‹#›</a:t>
            </a:fld>
            <a:endParaRPr lang="en-US"/>
          </a:p>
        </p:txBody>
      </p:sp>
    </p:spTree>
    <p:extLst>
      <p:ext uri="{BB962C8B-B14F-4D97-AF65-F5344CB8AC3E}">
        <p14:creationId xmlns:p14="http://schemas.microsoft.com/office/powerpoint/2010/main" val="3642775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D7B1-91FF-41AA-8891-126DA7E23C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36A88D-37EE-4735-BE4F-180E798254CD}"/>
              </a:ext>
            </a:extLst>
          </p:cNvPr>
          <p:cNvSpPr>
            <a:spLocks noGrp="1"/>
          </p:cNvSpPr>
          <p:nvPr>
            <p:ph type="dt" sz="half" idx="10"/>
          </p:nvPr>
        </p:nvSpPr>
        <p:spPr/>
        <p:txBody>
          <a:bodyPr/>
          <a:lstStyle/>
          <a:p>
            <a:fld id="{AFBD402B-A52C-463E-8ADA-CD3F13DB0A35}" type="datetimeFigureOut">
              <a:rPr lang="en-US" smtClean="0"/>
              <a:t>3/27/2019</a:t>
            </a:fld>
            <a:endParaRPr lang="en-US"/>
          </a:p>
        </p:txBody>
      </p:sp>
      <p:sp>
        <p:nvSpPr>
          <p:cNvPr id="4" name="Footer Placeholder 3">
            <a:extLst>
              <a:ext uri="{FF2B5EF4-FFF2-40B4-BE49-F238E27FC236}">
                <a16:creationId xmlns:a16="http://schemas.microsoft.com/office/drawing/2014/main" id="{8CC9E1E8-919C-4870-B873-BD2C41C07B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6FD571-9C67-484A-A22F-ECFB8004E9E6}"/>
              </a:ext>
            </a:extLst>
          </p:cNvPr>
          <p:cNvSpPr>
            <a:spLocks noGrp="1"/>
          </p:cNvSpPr>
          <p:nvPr>
            <p:ph type="sldNum" sz="quarter" idx="12"/>
          </p:nvPr>
        </p:nvSpPr>
        <p:spPr/>
        <p:txBody>
          <a:bodyPr/>
          <a:lstStyle/>
          <a:p>
            <a:fld id="{02FF03CD-C1F0-4828-A00F-D8C5AF4F49AE}" type="slidenum">
              <a:rPr lang="en-US" smtClean="0"/>
              <a:t>‹#›</a:t>
            </a:fld>
            <a:endParaRPr lang="en-US"/>
          </a:p>
        </p:txBody>
      </p:sp>
    </p:spTree>
    <p:extLst>
      <p:ext uri="{BB962C8B-B14F-4D97-AF65-F5344CB8AC3E}">
        <p14:creationId xmlns:p14="http://schemas.microsoft.com/office/powerpoint/2010/main" val="2783113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A0A7C8-983C-425D-93F1-B9C0ED185F45}"/>
              </a:ext>
            </a:extLst>
          </p:cNvPr>
          <p:cNvSpPr>
            <a:spLocks noGrp="1"/>
          </p:cNvSpPr>
          <p:nvPr>
            <p:ph type="dt" sz="half" idx="10"/>
          </p:nvPr>
        </p:nvSpPr>
        <p:spPr/>
        <p:txBody>
          <a:bodyPr/>
          <a:lstStyle/>
          <a:p>
            <a:fld id="{AFBD402B-A52C-463E-8ADA-CD3F13DB0A35}" type="datetimeFigureOut">
              <a:rPr lang="en-US" smtClean="0"/>
              <a:t>3/27/2019</a:t>
            </a:fld>
            <a:endParaRPr lang="en-US"/>
          </a:p>
        </p:txBody>
      </p:sp>
      <p:sp>
        <p:nvSpPr>
          <p:cNvPr id="3" name="Footer Placeholder 2">
            <a:extLst>
              <a:ext uri="{FF2B5EF4-FFF2-40B4-BE49-F238E27FC236}">
                <a16:creationId xmlns:a16="http://schemas.microsoft.com/office/drawing/2014/main" id="{4E5CBF13-5FE4-4FA0-9A74-DF7078B87C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F0159C-9C72-4C1A-83D6-578461A84FDE}"/>
              </a:ext>
            </a:extLst>
          </p:cNvPr>
          <p:cNvSpPr>
            <a:spLocks noGrp="1"/>
          </p:cNvSpPr>
          <p:nvPr>
            <p:ph type="sldNum" sz="quarter" idx="12"/>
          </p:nvPr>
        </p:nvSpPr>
        <p:spPr/>
        <p:txBody>
          <a:bodyPr/>
          <a:lstStyle/>
          <a:p>
            <a:fld id="{02FF03CD-C1F0-4828-A00F-D8C5AF4F49AE}" type="slidenum">
              <a:rPr lang="en-US" smtClean="0"/>
              <a:t>‹#›</a:t>
            </a:fld>
            <a:endParaRPr lang="en-US"/>
          </a:p>
        </p:txBody>
      </p:sp>
    </p:spTree>
    <p:extLst>
      <p:ext uri="{BB962C8B-B14F-4D97-AF65-F5344CB8AC3E}">
        <p14:creationId xmlns:p14="http://schemas.microsoft.com/office/powerpoint/2010/main" val="3838435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7EEDA-A96B-414A-A304-34BB659CB6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3DDA64-80BE-4CF5-8626-3684992E5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B6F81C-674C-4FE6-BE04-DB736EE42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6DEEA0-3C8F-4421-9AD0-2089BCA04B33}"/>
              </a:ext>
            </a:extLst>
          </p:cNvPr>
          <p:cNvSpPr>
            <a:spLocks noGrp="1"/>
          </p:cNvSpPr>
          <p:nvPr>
            <p:ph type="dt" sz="half" idx="10"/>
          </p:nvPr>
        </p:nvSpPr>
        <p:spPr/>
        <p:txBody>
          <a:bodyPr/>
          <a:lstStyle/>
          <a:p>
            <a:fld id="{AFBD402B-A52C-463E-8ADA-CD3F13DB0A35}" type="datetimeFigureOut">
              <a:rPr lang="en-US" smtClean="0"/>
              <a:t>3/27/2019</a:t>
            </a:fld>
            <a:endParaRPr lang="en-US"/>
          </a:p>
        </p:txBody>
      </p:sp>
      <p:sp>
        <p:nvSpPr>
          <p:cNvPr id="6" name="Footer Placeholder 5">
            <a:extLst>
              <a:ext uri="{FF2B5EF4-FFF2-40B4-BE49-F238E27FC236}">
                <a16:creationId xmlns:a16="http://schemas.microsoft.com/office/drawing/2014/main" id="{AC53820F-F1ED-4354-82D5-C29EFE17FA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8FBCB9-0CA8-4AA2-8137-8C5EA1799CE4}"/>
              </a:ext>
            </a:extLst>
          </p:cNvPr>
          <p:cNvSpPr>
            <a:spLocks noGrp="1"/>
          </p:cNvSpPr>
          <p:nvPr>
            <p:ph type="sldNum" sz="quarter" idx="12"/>
          </p:nvPr>
        </p:nvSpPr>
        <p:spPr/>
        <p:txBody>
          <a:bodyPr/>
          <a:lstStyle/>
          <a:p>
            <a:fld id="{02FF03CD-C1F0-4828-A00F-D8C5AF4F49AE}" type="slidenum">
              <a:rPr lang="en-US" smtClean="0"/>
              <a:t>‹#›</a:t>
            </a:fld>
            <a:endParaRPr lang="en-US"/>
          </a:p>
        </p:txBody>
      </p:sp>
    </p:spTree>
    <p:extLst>
      <p:ext uri="{BB962C8B-B14F-4D97-AF65-F5344CB8AC3E}">
        <p14:creationId xmlns:p14="http://schemas.microsoft.com/office/powerpoint/2010/main" val="1331934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8ACC-8F14-497D-8D4E-6C7403AE15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E8B1BD-8D87-446C-91EE-93BB761A32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C6F82B-8388-4829-9E18-4F929611A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2A36C79-146D-44B0-9998-22CCC4F12F24}"/>
              </a:ext>
            </a:extLst>
          </p:cNvPr>
          <p:cNvSpPr>
            <a:spLocks noGrp="1"/>
          </p:cNvSpPr>
          <p:nvPr>
            <p:ph type="dt" sz="half" idx="10"/>
          </p:nvPr>
        </p:nvSpPr>
        <p:spPr/>
        <p:txBody>
          <a:bodyPr/>
          <a:lstStyle/>
          <a:p>
            <a:fld id="{AFBD402B-A52C-463E-8ADA-CD3F13DB0A35}" type="datetimeFigureOut">
              <a:rPr lang="en-US" smtClean="0"/>
              <a:t>3/27/2019</a:t>
            </a:fld>
            <a:endParaRPr lang="en-US"/>
          </a:p>
        </p:txBody>
      </p:sp>
      <p:sp>
        <p:nvSpPr>
          <p:cNvPr id="6" name="Footer Placeholder 5">
            <a:extLst>
              <a:ext uri="{FF2B5EF4-FFF2-40B4-BE49-F238E27FC236}">
                <a16:creationId xmlns:a16="http://schemas.microsoft.com/office/drawing/2014/main" id="{2D69BF12-1256-4C48-8C3E-FB44644309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45E851-1A70-4D4C-BADE-E6987550671E}"/>
              </a:ext>
            </a:extLst>
          </p:cNvPr>
          <p:cNvSpPr>
            <a:spLocks noGrp="1"/>
          </p:cNvSpPr>
          <p:nvPr>
            <p:ph type="sldNum" sz="quarter" idx="12"/>
          </p:nvPr>
        </p:nvSpPr>
        <p:spPr/>
        <p:txBody>
          <a:bodyPr/>
          <a:lstStyle/>
          <a:p>
            <a:fld id="{02FF03CD-C1F0-4828-A00F-D8C5AF4F49AE}" type="slidenum">
              <a:rPr lang="en-US" smtClean="0"/>
              <a:t>‹#›</a:t>
            </a:fld>
            <a:endParaRPr lang="en-US"/>
          </a:p>
        </p:txBody>
      </p:sp>
    </p:spTree>
    <p:extLst>
      <p:ext uri="{BB962C8B-B14F-4D97-AF65-F5344CB8AC3E}">
        <p14:creationId xmlns:p14="http://schemas.microsoft.com/office/powerpoint/2010/main" val="1171160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8229DC-ED18-4DF3-AA22-E142C10C9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CCCA24-388B-4430-A293-0ABE827C43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85F092-E9E5-4C79-800F-38AAD3EE33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BD402B-A52C-463E-8ADA-CD3F13DB0A35}" type="datetimeFigureOut">
              <a:rPr lang="en-US" smtClean="0"/>
              <a:t>3/27/2019</a:t>
            </a:fld>
            <a:endParaRPr lang="en-US"/>
          </a:p>
        </p:txBody>
      </p:sp>
      <p:sp>
        <p:nvSpPr>
          <p:cNvPr id="5" name="Footer Placeholder 4">
            <a:extLst>
              <a:ext uri="{FF2B5EF4-FFF2-40B4-BE49-F238E27FC236}">
                <a16:creationId xmlns:a16="http://schemas.microsoft.com/office/drawing/2014/main" id="{D52E330B-DDA7-4EC0-B057-5240B0450A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7AD3E-5EAF-4B86-ABCE-F044688C9A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FF03CD-C1F0-4828-A00F-D8C5AF4F49AE}" type="slidenum">
              <a:rPr lang="en-US" smtClean="0"/>
              <a:t>‹#›</a:t>
            </a:fld>
            <a:endParaRPr lang="en-US"/>
          </a:p>
        </p:txBody>
      </p:sp>
    </p:spTree>
    <p:extLst>
      <p:ext uri="{BB962C8B-B14F-4D97-AF65-F5344CB8AC3E}">
        <p14:creationId xmlns:p14="http://schemas.microsoft.com/office/powerpoint/2010/main" val="1787352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neo4j.com/graphgist/union-and-intersection" TargetMode="External"/><Relationship Id="rId7" Type="http://schemas.openxmlformats.org/officeDocument/2006/relationships/image" Target="../media/image12.gif"/><Relationship Id="rId2" Type="http://schemas.openxmlformats.org/officeDocument/2006/relationships/hyperlink" Target="https://neo4j.com/docs/cypher-refcard/current/" TargetMode="External"/><Relationship Id="rId1" Type="http://schemas.openxmlformats.org/officeDocument/2006/relationships/slideLayout" Target="../slideLayouts/slideLayout2.xml"/><Relationship Id="rId6" Type="http://schemas.openxmlformats.org/officeDocument/2006/relationships/hyperlink" Target="https://github.com/zeroBitOfDiff/tkworkshop-neo4j/blob/master/listing-4-8.py" TargetMode="External"/><Relationship Id="rId5" Type="http://schemas.openxmlformats.org/officeDocument/2006/relationships/hyperlink" Target="https://nostarch.com/malwaredatascience" TargetMode="External"/><Relationship Id="rId4" Type="http://schemas.openxmlformats.org/officeDocument/2006/relationships/hyperlink" Target="https://neo4j.com/docs/cypher-manual/current/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eo4j.com/docs/cypher-manual/current/introduc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fireeye.com/content/dam/fireeye-www/services/pdfs/mandiant-apt1-report.pdf"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23666-6CE8-4D29-8B36-EA65393DD936}"/>
              </a:ext>
            </a:extLst>
          </p:cNvPr>
          <p:cNvSpPr>
            <a:spLocks noGrp="1"/>
          </p:cNvSpPr>
          <p:nvPr>
            <p:ph type="ctrTitle"/>
          </p:nvPr>
        </p:nvSpPr>
        <p:spPr/>
        <p:txBody>
          <a:bodyPr/>
          <a:lstStyle/>
          <a:p>
            <a:r>
              <a:rPr lang="en-US" dirty="0"/>
              <a:t>Malware Data Science </a:t>
            </a:r>
          </a:p>
        </p:txBody>
      </p:sp>
      <p:sp>
        <p:nvSpPr>
          <p:cNvPr id="3" name="Subtitle 2">
            <a:extLst>
              <a:ext uri="{FF2B5EF4-FFF2-40B4-BE49-F238E27FC236}">
                <a16:creationId xmlns:a16="http://schemas.microsoft.com/office/drawing/2014/main" id="{F95C4687-DF9D-499F-9795-D8E8F01AA798}"/>
              </a:ext>
            </a:extLst>
          </p:cNvPr>
          <p:cNvSpPr>
            <a:spLocks noGrp="1"/>
          </p:cNvSpPr>
          <p:nvPr>
            <p:ph type="subTitle" idx="1"/>
          </p:nvPr>
        </p:nvSpPr>
        <p:spPr/>
        <p:txBody>
          <a:bodyPr/>
          <a:lstStyle/>
          <a:p>
            <a:r>
              <a:rPr lang="en-US" dirty="0"/>
              <a:t>zero</a:t>
            </a:r>
          </a:p>
        </p:txBody>
      </p:sp>
      <p:pic>
        <p:nvPicPr>
          <p:cNvPr id="4" name="Picture 3">
            <a:extLst>
              <a:ext uri="{FF2B5EF4-FFF2-40B4-BE49-F238E27FC236}">
                <a16:creationId xmlns:a16="http://schemas.microsoft.com/office/drawing/2014/main" id="{E2DC81BF-361C-40A0-ADBB-3E6DF0E62FC5}"/>
              </a:ext>
            </a:extLst>
          </p:cNvPr>
          <p:cNvPicPr>
            <a:picLocks noChangeAspect="1"/>
          </p:cNvPicPr>
          <p:nvPr/>
        </p:nvPicPr>
        <p:blipFill>
          <a:blip r:embed="rId2"/>
          <a:stretch>
            <a:fillRect/>
          </a:stretch>
        </p:blipFill>
        <p:spPr>
          <a:xfrm>
            <a:off x="279853" y="3659095"/>
            <a:ext cx="2275087" cy="3003355"/>
          </a:xfrm>
          <a:prstGeom prst="rect">
            <a:avLst/>
          </a:prstGeom>
        </p:spPr>
      </p:pic>
    </p:spTree>
    <p:extLst>
      <p:ext uri="{BB962C8B-B14F-4D97-AF65-F5344CB8AC3E}">
        <p14:creationId xmlns:p14="http://schemas.microsoft.com/office/powerpoint/2010/main" val="1628924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6300-3822-4E61-93F5-127808CCD734}"/>
              </a:ext>
            </a:extLst>
          </p:cNvPr>
          <p:cNvSpPr>
            <a:spLocks noGrp="1"/>
          </p:cNvSpPr>
          <p:nvPr>
            <p:ph type="title"/>
          </p:nvPr>
        </p:nvSpPr>
        <p:spPr/>
        <p:txBody>
          <a:bodyPr/>
          <a:lstStyle/>
          <a:p>
            <a:pPr algn="ctr"/>
            <a:r>
              <a:rPr lang="en-US" dirty="0"/>
              <a:t>demo</a:t>
            </a:r>
          </a:p>
        </p:txBody>
      </p:sp>
      <p:pic>
        <p:nvPicPr>
          <p:cNvPr id="7" name="Content Placeholder 6">
            <a:extLst>
              <a:ext uri="{FF2B5EF4-FFF2-40B4-BE49-F238E27FC236}">
                <a16:creationId xmlns:a16="http://schemas.microsoft.com/office/drawing/2014/main" id="{A7663F41-DB5F-468C-AB3D-8CF041EFCB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0" y="2715419"/>
            <a:ext cx="4572000" cy="2571750"/>
          </a:xfrm>
        </p:spPr>
      </p:pic>
    </p:spTree>
    <p:extLst>
      <p:ext uri="{BB962C8B-B14F-4D97-AF65-F5344CB8AC3E}">
        <p14:creationId xmlns:p14="http://schemas.microsoft.com/office/powerpoint/2010/main" val="288692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352BEAF8-9865-4B19-989D-48F312A75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1307" y="364281"/>
            <a:ext cx="6505575" cy="589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90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6A8F-ABE2-4BB4-A213-1D62D6B14EC0}"/>
              </a:ext>
            </a:extLst>
          </p:cNvPr>
          <p:cNvSpPr>
            <a:spLocks noGrp="1"/>
          </p:cNvSpPr>
          <p:nvPr>
            <p:ph type="title"/>
          </p:nvPr>
        </p:nvSpPr>
        <p:spPr/>
        <p:txBody>
          <a:bodyPr/>
          <a:lstStyle/>
          <a:p>
            <a:r>
              <a:rPr lang="en-US" dirty="0"/>
              <a:t>Building a Shared Image Relationship Network</a:t>
            </a:r>
          </a:p>
        </p:txBody>
      </p:sp>
      <p:pic>
        <p:nvPicPr>
          <p:cNvPr id="9218" name="Picture 2" descr="https://learning.oreilly.com/library/view/malware-data-science/9781492067672/images/f0055-01.jpg">
            <a:extLst>
              <a:ext uri="{FF2B5EF4-FFF2-40B4-BE49-F238E27FC236}">
                <a16:creationId xmlns:a16="http://schemas.microsoft.com/office/drawing/2014/main" id="{0CCD7AAD-3080-4D48-8785-444572831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2193711"/>
            <a:ext cx="651510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728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8B8E7-3CB6-4CA6-A6E1-6A85FB16272A}"/>
              </a:ext>
            </a:extLst>
          </p:cNvPr>
          <p:cNvSpPr>
            <a:spLocks noGrp="1"/>
          </p:cNvSpPr>
          <p:nvPr>
            <p:ph type="title"/>
          </p:nvPr>
        </p:nvSpPr>
        <p:spPr>
          <a:xfrm>
            <a:off x="838200" y="134465"/>
            <a:ext cx="10515600" cy="1325563"/>
          </a:xfrm>
        </p:spPr>
        <p:txBody>
          <a:bodyPr/>
          <a:lstStyle/>
          <a:p>
            <a:pPr algn="ctr"/>
            <a:r>
              <a:rPr lang="en-US" dirty="0"/>
              <a:t>References </a:t>
            </a:r>
          </a:p>
        </p:txBody>
      </p:sp>
      <p:sp>
        <p:nvSpPr>
          <p:cNvPr id="3" name="Content Placeholder 2">
            <a:extLst>
              <a:ext uri="{FF2B5EF4-FFF2-40B4-BE49-F238E27FC236}">
                <a16:creationId xmlns:a16="http://schemas.microsoft.com/office/drawing/2014/main" id="{697E7CE7-047A-4A20-B277-1A0DE7783CAA}"/>
              </a:ext>
            </a:extLst>
          </p:cNvPr>
          <p:cNvSpPr>
            <a:spLocks noGrp="1"/>
          </p:cNvSpPr>
          <p:nvPr>
            <p:ph idx="1"/>
          </p:nvPr>
        </p:nvSpPr>
        <p:spPr>
          <a:xfrm>
            <a:off x="838200" y="1227438"/>
            <a:ext cx="10515600" cy="4949525"/>
          </a:xfrm>
        </p:spPr>
        <p:txBody>
          <a:bodyPr/>
          <a:lstStyle/>
          <a:p>
            <a:r>
              <a:rPr lang="en-US" dirty="0">
                <a:hlinkClick r:id="rId2"/>
              </a:rPr>
              <a:t>https://neo4j.com/docs/cypher-refcard/current/</a:t>
            </a:r>
            <a:endParaRPr lang="en-US" dirty="0"/>
          </a:p>
          <a:p>
            <a:r>
              <a:rPr lang="en-US" dirty="0">
                <a:hlinkClick r:id="rId3"/>
              </a:rPr>
              <a:t>https://neo4j.com/graphgist/union-and-intersection</a:t>
            </a:r>
            <a:endParaRPr lang="en-US" dirty="0"/>
          </a:p>
          <a:p>
            <a:r>
              <a:rPr lang="en-US" dirty="0">
                <a:hlinkClick r:id="rId4"/>
              </a:rPr>
              <a:t>https://neo4j.com/docs/cypher-manual/current/introduction/</a:t>
            </a:r>
            <a:endParaRPr lang="en-US" dirty="0"/>
          </a:p>
          <a:p>
            <a:r>
              <a:rPr lang="en-US" dirty="0">
                <a:hlinkClick r:id="rId5"/>
              </a:rPr>
              <a:t>https://nostarch.com/malwaredatascience</a:t>
            </a:r>
            <a:endParaRPr lang="en-US" dirty="0"/>
          </a:p>
          <a:p>
            <a:r>
              <a:rPr lang="en-US" dirty="0">
                <a:hlinkClick r:id="rId6"/>
              </a:rPr>
              <a:t>https://github.com/zeroBitOfDiff/tkworkshop-neo4j/blob/master/listing-4-8.py</a:t>
            </a:r>
            <a:endParaRPr lang="en-US" dirty="0"/>
          </a:p>
        </p:txBody>
      </p:sp>
      <p:pic>
        <p:nvPicPr>
          <p:cNvPr id="6" name="Picture 5">
            <a:extLst>
              <a:ext uri="{FF2B5EF4-FFF2-40B4-BE49-F238E27FC236}">
                <a16:creationId xmlns:a16="http://schemas.microsoft.com/office/drawing/2014/main" id="{CF9D14A3-F243-4EAE-89BD-D9208F5F6F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0529" y="4153158"/>
            <a:ext cx="3966520" cy="2231168"/>
          </a:xfrm>
          <a:prstGeom prst="rect">
            <a:avLst/>
          </a:prstGeom>
        </p:spPr>
      </p:pic>
    </p:spTree>
    <p:extLst>
      <p:ext uri="{BB962C8B-B14F-4D97-AF65-F5344CB8AC3E}">
        <p14:creationId xmlns:p14="http://schemas.microsoft.com/office/powerpoint/2010/main" val="2209090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8622-1C2D-4B41-B97C-FF928D25F22B}"/>
              </a:ext>
            </a:extLst>
          </p:cNvPr>
          <p:cNvSpPr>
            <a:spLocks noGrp="1"/>
          </p:cNvSpPr>
          <p:nvPr>
            <p:ph type="title"/>
          </p:nvPr>
        </p:nvSpPr>
        <p:spPr/>
        <p:txBody>
          <a:bodyPr/>
          <a:lstStyle/>
          <a:p>
            <a:pPr algn="ctr"/>
            <a:r>
              <a:rPr lang="en-US" dirty="0"/>
              <a:t>Intro to neo4j </a:t>
            </a:r>
          </a:p>
        </p:txBody>
      </p:sp>
      <p:sp>
        <p:nvSpPr>
          <p:cNvPr id="3" name="Content Placeholder 2">
            <a:extLst>
              <a:ext uri="{FF2B5EF4-FFF2-40B4-BE49-F238E27FC236}">
                <a16:creationId xmlns:a16="http://schemas.microsoft.com/office/drawing/2014/main" id="{C7BC7CD9-DBF6-4DE0-BE09-0131DE66CE6D}"/>
              </a:ext>
            </a:extLst>
          </p:cNvPr>
          <p:cNvSpPr>
            <a:spLocks noGrp="1"/>
          </p:cNvSpPr>
          <p:nvPr>
            <p:ph idx="1"/>
          </p:nvPr>
        </p:nvSpPr>
        <p:spPr/>
        <p:txBody>
          <a:bodyPr>
            <a:normAutofit lnSpcReduction="10000"/>
          </a:bodyPr>
          <a:lstStyle/>
          <a:p>
            <a:r>
              <a:rPr lang="en-US" dirty="0">
                <a:hlinkClick r:id="rId2"/>
              </a:rPr>
              <a:t>https://neo4j.com/docs/cypher-manual/current/introduction/</a:t>
            </a:r>
            <a:endParaRPr lang="en-US" dirty="0"/>
          </a:p>
          <a:p>
            <a:r>
              <a:rPr lang="en-US" dirty="0"/>
              <a:t>Cypher is a declarative graph query language that allows for expressive and efficient querying and updating of the graph. </a:t>
            </a:r>
          </a:p>
          <a:p>
            <a:r>
              <a:rPr lang="en-US" dirty="0"/>
              <a:t>Many of the keywords, such as WHERE and ORDER BY, are inspired by SQL. Cypher borrows its structure from SQL — queries are built up using various clauses.</a:t>
            </a:r>
          </a:p>
          <a:p>
            <a:r>
              <a:rPr lang="en-US" dirty="0"/>
              <a:t>Pattern matching borrows expression approaches from SPARQL.</a:t>
            </a:r>
          </a:p>
          <a:p>
            <a:r>
              <a:rPr lang="en-US" dirty="0"/>
              <a:t> Some of the list semantics are borrowed from languages such as Haskell and Python.</a:t>
            </a:r>
          </a:p>
          <a:p>
            <a:r>
              <a:rPr lang="en-US" dirty="0"/>
              <a:t>Movie graph</a:t>
            </a:r>
          </a:p>
          <a:p>
            <a:endParaRPr lang="en-US" dirty="0"/>
          </a:p>
        </p:txBody>
      </p:sp>
      <p:sp>
        <p:nvSpPr>
          <p:cNvPr id="4" name="Rectangle 1">
            <a:extLst>
              <a:ext uri="{FF2B5EF4-FFF2-40B4-BE49-F238E27FC236}">
                <a16:creationId xmlns:a16="http://schemas.microsoft.com/office/drawing/2014/main" id="{371AFB36-F493-44D2-AE03-35B52917B4E5}"/>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0" name="Picture 6" descr="Image result for neo4j">
            <a:extLst>
              <a:ext uri="{FF2B5EF4-FFF2-40B4-BE49-F238E27FC236}">
                <a16:creationId xmlns:a16="http://schemas.microsoft.com/office/drawing/2014/main" id="{9B9B67C6-A41B-4770-AF37-1185DEB02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184666"/>
            <a:ext cx="1752600" cy="152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17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65F7-A283-4F7E-AAAC-0C074E98A914}"/>
              </a:ext>
            </a:extLst>
          </p:cNvPr>
          <p:cNvSpPr>
            <a:spLocks noGrp="1"/>
          </p:cNvSpPr>
          <p:nvPr>
            <p:ph type="title"/>
          </p:nvPr>
        </p:nvSpPr>
        <p:spPr>
          <a:xfrm>
            <a:off x="367942" y="681038"/>
            <a:ext cx="10515600" cy="1325563"/>
          </a:xfrm>
        </p:spPr>
        <p:txBody>
          <a:bodyPr/>
          <a:lstStyle/>
          <a:p>
            <a:pPr algn="ctr"/>
            <a:r>
              <a:rPr lang="en-US" dirty="0"/>
              <a:t>Note</a:t>
            </a:r>
          </a:p>
        </p:txBody>
      </p:sp>
      <p:sp>
        <p:nvSpPr>
          <p:cNvPr id="3" name="Content Placeholder 2">
            <a:extLst>
              <a:ext uri="{FF2B5EF4-FFF2-40B4-BE49-F238E27FC236}">
                <a16:creationId xmlns:a16="http://schemas.microsoft.com/office/drawing/2014/main" id="{A9253C7C-61CD-4B33-A194-CE14C48C5D7E}"/>
              </a:ext>
            </a:extLst>
          </p:cNvPr>
          <p:cNvSpPr>
            <a:spLocks noGrp="1"/>
          </p:cNvSpPr>
          <p:nvPr>
            <p:ph idx="1"/>
          </p:nvPr>
        </p:nvSpPr>
        <p:spPr>
          <a:xfrm>
            <a:off x="838200" y="2561967"/>
            <a:ext cx="10515600" cy="3614995"/>
          </a:xfrm>
        </p:spPr>
        <p:txBody>
          <a:bodyPr/>
          <a:lstStyle/>
          <a:p>
            <a:r>
              <a:rPr lang="en-US" dirty="0"/>
              <a:t>We’d like to thank Mandiant and Mila Parkour for curating the APT1 samples and making them available to the research community.</a:t>
            </a:r>
          </a:p>
          <a:p>
            <a:r>
              <a:rPr lang="en-US" dirty="0"/>
              <a:t>“APT1” Chinese attacker group</a:t>
            </a:r>
          </a:p>
          <a:p>
            <a:r>
              <a:rPr lang="en-US" dirty="0">
                <a:hlinkClick r:id="rId2"/>
              </a:rPr>
              <a:t>https://www.fireeye.com/content/dam/fireeye-www/services/pdfs/mandiant-apt1-report.pdf</a:t>
            </a:r>
            <a:endParaRPr lang="en-US" dirty="0"/>
          </a:p>
        </p:txBody>
      </p:sp>
      <p:pic>
        <p:nvPicPr>
          <p:cNvPr id="2050" name="Picture 2" descr="Image result for apt1">
            <a:extLst>
              <a:ext uri="{FF2B5EF4-FFF2-40B4-BE49-F238E27FC236}">
                <a16:creationId xmlns:a16="http://schemas.microsoft.com/office/drawing/2014/main" id="{21109B9B-2D5D-405A-93EB-1CEA331D6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42" y="398204"/>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pt1">
            <a:extLst>
              <a:ext uri="{FF2B5EF4-FFF2-40B4-BE49-F238E27FC236}">
                <a16:creationId xmlns:a16="http://schemas.microsoft.com/office/drawing/2014/main" id="{A065479F-9890-44AA-8984-2A6AE1B23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7332" y="4645025"/>
            <a:ext cx="2315801"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72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66F5D-324E-4CBB-8F63-B1DB906D36B8}"/>
              </a:ext>
            </a:extLst>
          </p:cNvPr>
          <p:cNvSpPr>
            <a:spLocks noGrp="1"/>
          </p:cNvSpPr>
          <p:nvPr>
            <p:ph idx="1"/>
          </p:nvPr>
        </p:nvSpPr>
        <p:spPr>
          <a:xfrm>
            <a:off x="838200" y="192505"/>
            <a:ext cx="10515600" cy="5984458"/>
          </a:xfrm>
        </p:spPr>
        <p:txBody>
          <a:bodyPr>
            <a:normAutofit fontScale="62500" lnSpcReduction="20000"/>
          </a:bodyPr>
          <a:lstStyle/>
          <a:p>
            <a:pPr fontAlgn="base"/>
            <a:r>
              <a:rPr lang="en-US" dirty="0"/>
              <a:t>APT1</a:t>
            </a:r>
          </a:p>
          <a:p>
            <a:pPr fontAlgn="base"/>
            <a:r>
              <a:rPr lang="en-US" dirty="0"/>
              <a:t>Also known as: Unit 61398, Comment Crew</a:t>
            </a:r>
          </a:p>
          <a:p>
            <a:pPr fontAlgn="base"/>
            <a:r>
              <a:rPr lang="en-US" dirty="0"/>
              <a:t>Suspected attribution: China’s People’s Liberation Army (PLA) General Staff Department’s (GSD) 3rd Department (</a:t>
            </a:r>
            <a:r>
              <a:rPr lang="ja-JP" altLang="en-US" dirty="0"/>
              <a:t>总参三部二局</a:t>
            </a:r>
            <a:r>
              <a:rPr lang="en-US" altLang="ja-JP" dirty="0"/>
              <a:t>), </a:t>
            </a:r>
            <a:r>
              <a:rPr lang="en-US" dirty="0"/>
              <a:t>which is most commonly known by its Military Unit Cover Designator (MUCD) as Unit 61398 (61398</a:t>
            </a:r>
            <a:r>
              <a:rPr lang="ja-JP" altLang="en-US" dirty="0"/>
              <a:t>部队</a:t>
            </a:r>
            <a:r>
              <a:rPr lang="en-US" altLang="ja-JP" dirty="0"/>
              <a:t>).</a:t>
            </a:r>
          </a:p>
          <a:p>
            <a:pPr fontAlgn="base"/>
            <a:r>
              <a:rPr lang="en-US" dirty="0"/>
              <a:t>Target sectors: Information Technology, Aerospace, Public Administration, Satellites and Telecommunications, Scientific Research and Consulting, Energy, Transportation, Construction and Manufacturing, Engineering Services, High-tech Electronics, International Organizations, Legal Services Media, Advertising and Entertainment, Navigation, Chemicals, Financial Services, Food and Agriculture, Healthcare, Metals and Mining, Education</a:t>
            </a:r>
          </a:p>
          <a:p>
            <a:pPr fontAlgn="base"/>
            <a:r>
              <a:rPr lang="en-US" dirty="0"/>
              <a:t>Overview: APT1 has systematically stolen hundreds of terabytes of data from at least 141 organizations, and has demonstrated the capability and intent to steal from dozens of organizations simultaneously. The group focuses on compromising organizations across a broad range of industries in English-speaking countries. The size of APT1’s infrastructure implies a large organization with at least dozens, but potentially hundreds of human operators.</a:t>
            </a:r>
          </a:p>
          <a:p>
            <a:pPr fontAlgn="base"/>
            <a:r>
              <a:rPr lang="en-US" dirty="0"/>
              <a:t>Associated malware: TROJAN.ECLTYS, BACKDOOR.BARKIOFORK, BACKDOOR.WAKEMINAP, TROJAN.DOWNBOT, BACKDOOR.DALBOT, BACKDOOR.REVIRD, TROJAN.BADNAME, BACKDOOR.WUALESS</a:t>
            </a:r>
          </a:p>
          <a:p>
            <a:pPr fontAlgn="base"/>
            <a:r>
              <a:rPr lang="en-US" dirty="0"/>
              <a:t>Attack vectors: The most commonly observed method of initial compromise is spear phishing. The spear phishing emails contain either a malicious attachment or a hyperlink to a malicious file. The subject line and the text in the email body are usually relevant to the recipient. APT1 also creates webmail accounts using real peoples’ names. While APT1 intruders occasionally use publicly available backdoors such as Poison Ivy and Gh0st RAT, the vast majority of the time they use what appear to be their own custom backdoors. Throughout their stay in the network (which could be years), APT1 usually installs new backdoors as they claim more systems in the environment. Then, if one backdoor is discovered and deleted, they still have other backdoors they can use. We usually detect multiple families of APT1 backdoors scattered around a victim network when APT1 has been present for more than a few weeks.</a:t>
            </a:r>
          </a:p>
          <a:p>
            <a:endParaRPr lang="en-US" dirty="0"/>
          </a:p>
        </p:txBody>
      </p:sp>
    </p:spTree>
    <p:extLst>
      <p:ext uri="{BB962C8B-B14F-4D97-AF65-F5344CB8AC3E}">
        <p14:creationId xmlns:p14="http://schemas.microsoft.com/office/powerpoint/2010/main" val="165688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6D905-D05C-40EC-BED4-4C43D2578707}"/>
              </a:ext>
            </a:extLst>
          </p:cNvPr>
          <p:cNvSpPr>
            <a:spLocks noGrp="1"/>
          </p:cNvSpPr>
          <p:nvPr>
            <p:ph type="title"/>
          </p:nvPr>
        </p:nvSpPr>
        <p:spPr/>
        <p:txBody>
          <a:bodyPr/>
          <a:lstStyle/>
          <a:p>
            <a:pPr algn="ctr"/>
            <a:r>
              <a:rPr lang="en-US" dirty="0"/>
              <a:t>Malware</a:t>
            </a:r>
          </a:p>
        </p:txBody>
      </p:sp>
      <p:pic>
        <p:nvPicPr>
          <p:cNvPr id="3074" name="Picture 2" descr="Image result for pennywise">
            <a:extLst>
              <a:ext uri="{FF2B5EF4-FFF2-40B4-BE49-F238E27FC236}">
                <a16:creationId xmlns:a16="http://schemas.microsoft.com/office/drawing/2014/main" id="{859F8FAD-7986-4EC4-8A3F-7D70C57696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33750" y="2453481"/>
            <a:ext cx="552450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14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829D-DA41-40CB-A644-1E842CD38F49}"/>
              </a:ext>
            </a:extLst>
          </p:cNvPr>
          <p:cNvSpPr>
            <a:spLocks noGrp="1"/>
          </p:cNvSpPr>
          <p:nvPr>
            <p:ph type="title"/>
          </p:nvPr>
        </p:nvSpPr>
        <p:spPr/>
        <p:txBody>
          <a:bodyPr/>
          <a:lstStyle/>
          <a:p>
            <a:pPr algn="ctr"/>
            <a:r>
              <a:rPr lang="en-US" dirty="0"/>
              <a:t>malware</a:t>
            </a:r>
          </a:p>
        </p:txBody>
      </p:sp>
      <p:pic>
        <p:nvPicPr>
          <p:cNvPr id="4098" name="Picture 2" descr="Image result for malware flowchart">
            <a:extLst>
              <a:ext uri="{FF2B5EF4-FFF2-40B4-BE49-F238E27FC236}">
                <a16:creationId xmlns:a16="http://schemas.microsoft.com/office/drawing/2014/main" id="{F20E261B-9BA5-455C-A350-F059D6CE45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68961" y="1825625"/>
            <a:ext cx="525407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33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F927-4442-4FF9-8764-2A67505DE733}"/>
              </a:ext>
            </a:extLst>
          </p:cNvPr>
          <p:cNvSpPr>
            <a:spLocks noGrp="1"/>
          </p:cNvSpPr>
          <p:nvPr>
            <p:ph type="title"/>
          </p:nvPr>
        </p:nvSpPr>
        <p:spPr/>
        <p:txBody>
          <a:bodyPr/>
          <a:lstStyle/>
          <a:p>
            <a:pPr algn="ctr"/>
            <a:r>
              <a:rPr lang="en-US" dirty="0"/>
              <a:t>malware</a:t>
            </a:r>
          </a:p>
        </p:txBody>
      </p:sp>
      <p:pic>
        <p:nvPicPr>
          <p:cNvPr id="5122" name="Picture 2" descr="Image result for malware flowchart">
            <a:extLst>
              <a:ext uri="{FF2B5EF4-FFF2-40B4-BE49-F238E27FC236}">
                <a16:creationId xmlns:a16="http://schemas.microsoft.com/office/drawing/2014/main" id="{C5FEF7FF-77B1-4389-9AF0-75967B2E2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2481263"/>
            <a:ext cx="6305550" cy="18954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024DEB-6B69-46CA-B0B4-5C4234DBB8F7}"/>
              </a:ext>
            </a:extLst>
          </p:cNvPr>
          <p:cNvSpPr/>
          <p:nvPr/>
        </p:nvSpPr>
        <p:spPr>
          <a:xfrm>
            <a:off x="6303523" y="2908570"/>
            <a:ext cx="914400" cy="972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Stuff</a:t>
            </a:r>
          </a:p>
        </p:txBody>
      </p:sp>
    </p:spTree>
    <p:extLst>
      <p:ext uri="{BB962C8B-B14F-4D97-AF65-F5344CB8AC3E}">
        <p14:creationId xmlns:p14="http://schemas.microsoft.com/office/powerpoint/2010/main" val="2170331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62EB-7D33-40BC-818E-02807C4B9634}"/>
              </a:ext>
            </a:extLst>
          </p:cNvPr>
          <p:cNvSpPr>
            <a:spLocks noGrp="1"/>
          </p:cNvSpPr>
          <p:nvPr>
            <p:ph type="title"/>
          </p:nvPr>
        </p:nvSpPr>
        <p:spPr/>
        <p:txBody>
          <a:bodyPr/>
          <a:lstStyle/>
          <a:p>
            <a:pPr algn="ctr"/>
            <a:r>
              <a:rPr lang="en-US" dirty="0"/>
              <a:t>Tools/python packages</a:t>
            </a:r>
          </a:p>
        </p:txBody>
      </p:sp>
      <p:sp>
        <p:nvSpPr>
          <p:cNvPr id="3" name="Content Placeholder 2">
            <a:extLst>
              <a:ext uri="{FF2B5EF4-FFF2-40B4-BE49-F238E27FC236}">
                <a16:creationId xmlns:a16="http://schemas.microsoft.com/office/drawing/2014/main" id="{6C1BA1A2-86DB-4D20-9398-E823E473DAEE}"/>
              </a:ext>
            </a:extLst>
          </p:cNvPr>
          <p:cNvSpPr>
            <a:spLocks noGrp="1"/>
          </p:cNvSpPr>
          <p:nvPr>
            <p:ph idx="1"/>
          </p:nvPr>
        </p:nvSpPr>
        <p:spPr/>
        <p:txBody>
          <a:bodyPr/>
          <a:lstStyle/>
          <a:p>
            <a:r>
              <a:rPr lang="en-US" dirty="0" err="1"/>
              <a:t>pefile</a:t>
            </a:r>
            <a:endParaRPr lang="en-US" dirty="0"/>
          </a:p>
          <a:p>
            <a:pPr lvl="1"/>
            <a:r>
              <a:rPr lang="en-US" dirty="0"/>
              <a:t>python</a:t>
            </a:r>
          </a:p>
          <a:p>
            <a:r>
              <a:rPr lang="en-US" dirty="0"/>
              <a:t>strings </a:t>
            </a:r>
          </a:p>
          <a:p>
            <a:pPr lvl="1"/>
            <a:r>
              <a:rPr lang="en-US" dirty="0"/>
              <a:t>Bash command</a:t>
            </a:r>
          </a:p>
          <a:p>
            <a:r>
              <a:rPr lang="en-US" dirty="0"/>
              <a:t>Regex</a:t>
            </a:r>
          </a:p>
          <a:p>
            <a:pPr lvl="1"/>
            <a:r>
              <a:rPr lang="en-US" dirty="0"/>
              <a:t>Satan’s programming language</a:t>
            </a:r>
          </a:p>
          <a:p>
            <a:r>
              <a:rPr lang="en-US" dirty="0"/>
              <a:t>Neo4j python driver</a:t>
            </a:r>
          </a:p>
          <a:p>
            <a:pPr marL="0" indent="0">
              <a:buNone/>
            </a:pPr>
            <a:endParaRPr lang="en-US" dirty="0"/>
          </a:p>
        </p:txBody>
      </p:sp>
    </p:spTree>
    <p:extLst>
      <p:ext uri="{BB962C8B-B14F-4D97-AF65-F5344CB8AC3E}">
        <p14:creationId xmlns:p14="http://schemas.microsoft.com/office/powerpoint/2010/main" val="2933731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637AC-1E95-414C-8BDB-47CF9A5EBE1F}"/>
              </a:ext>
            </a:extLst>
          </p:cNvPr>
          <p:cNvSpPr>
            <a:spLocks noGrp="1"/>
          </p:cNvSpPr>
          <p:nvPr>
            <p:ph type="title"/>
          </p:nvPr>
        </p:nvSpPr>
        <p:spPr/>
        <p:txBody>
          <a:bodyPr/>
          <a:lstStyle/>
          <a:p>
            <a:pPr algn="ctr"/>
            <a:r>
              <a:rPr lang="en-US" dirty="0"/>
              <a:t>Bipartite Networks</a:t>
            </a:r>
          </a:p>
        </p:txBody>
      </p:sp>
      <p:pic>
        <p:nvPicPr>
          <p:cNvPr id="6146" name="Picture 2" descr="https://learning.oreilly.com/library/view/malware-data-science/9781492067672/images/f0038-01.jpg">
            <a:extLst>
              <a:ext uri="{FF2B5EF4-FFF2-40B4-BE49-F238E27FC236}">
                <a16:creationId xmlns:a16="http://schemas.microsoft.com/office/drawing/2014/main" id="{A19267B9-DE66-4E7A-8ED8-83FE1BCC2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138" y="2143125"/>
            <a:ext cx="7705725"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953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209</Words>
  <Application>Microsoft Office PowerPoint</Application>
  <PresentationFormat>Widescreen</PresentationFormat>
  <Paragraphs>41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Yu Gothic</vt:lpstr>
      <vt:lpstr>Arial</vt:lpstr>
      <vt:lpstr>Calibri</vt:lpstr>
      <vt:lpstr>Calibri Light</vt:lpstr>
      <vt:lpstr>Office Theme</vt:lpstr>
      <vt:lpstr>Malware Data Science </vt:lpstr>
      <vt:lpstr>Intro to neo4j </vt:lpstr>
      <vt:lpstr>Note</vt:lpstr>
      <vt:lpstr>PowerPoint Presentation</vt:lpstr>
      <vt:lpstr>Malware</vt:lpstr>
      <vt:lpstr>malware</vt:lpstr>
      <vt:lpstr>malware</vt:lpstr>
      <vt:lpstr>Tools/python packages</vt:lpstr>
      <vt:lpstr>Bipartite Networks</vt:lpstr>
      <vt:lpstr>demo</vt:lpstr>
      <vt:lpstr>PowerPoint Presentation</vt:lpstr>
      <vt:lpstr>Building a Shared Image Relationship Network</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Data Science</dc:title>
  <dc:creator>Luis Aleman</dc:creator>
  <cp:lastModifiedBy>Luis Aleman</cp:lastModifiedBy>
  <cp:revision>16</cp:revision>
  <dcterms:created xsi:type="dcterms:W3CDTF">2019-03-28T02:04:19Z</dcterms:created>
  <dcterms:modified xsi:type="dcterms:W3CDTF">2019-03-28T11:41:28Z</dcterms:modified>
</cp:coreProperties>
</file>